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97" r:id="rId2"/>
    <p:sldId id="294" r:id="rId3"/>
    <p:sldId id="258" r:id="rId4"/>
    <p:sldId id="285" r:id="rId5"/>
    <p:sldId id="288" r:id="rId6"/>
    <p:sldId id="295" r:id="rId7"/>
    <p:sldId id="263" r:id="rId8"/>
    <p:sldId id="261" r:id="rId9"/>
    <p:sldId id="298" r:id="rId10"/>
    <p:sldId id="287" r:id="rId11"/>
    <p:sldId id="299" r:id="rId12"/>
    <p:sldId id="264" r:id="rId13"/>
    <p:sldId id="265" r:id="rId14"/>
    <p:sldId id="266" r:id="rId15"/>
    <p:sldId id="269" r:id="rId16"/>
    <p:sldId id="268" r:id="rId17"/>
    <p:sldId id="289" r:id="rId18"/>
    <p:sldId id="277" r:id="rId19"/>
    <p:sldId id="281" r:id="rId20"/>
    <p:sldId id="280" r:id="rId21"/>
    <p:sldId id="275" r:id="rId22"/>
    <p:sldId id="282" r:id="rId23"/>
    <p:sldId id="283" r:id="rId24"/>
    <p:sldId id="290" r:id="rId25"/>
    <p:sldId id="284" r:id="rId26"/>
    <p:sldId id="292" r:id="rId27"/>
    <p:sldId id="293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41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9A6E7-661F-433D-8AB8-2CAFF6533D5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03699-F550-42CF-8BDB-80DCA311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8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272F3045-C894-4847-973C-45B91D1DD92A}" type="slidenum">
              <a:rPr lang="en-GB" altLang="fa-IR" smtClean="0">
                <a:latin typeface="Times New Roman" panose="02020603050405020304" pitchFamily="18" charset="0"/>
              </a:rPr>
              <a:pPr algn="ctr" eaLnBrk="1" hangingPunct="1">
                <a:defRPr/>
              </a:pPr>
              <a:t>19</a:t>
            </a:fld>
            <a:endParaRPr lang="en-GB" altLang="fa-IR" smtClean="0">
              <a:latin typeface="Times New Roman" panose="02020603050405020304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190F3CF7-5F07-4A2A-9981-ED056C0ACCCE}" type="slidenum">
              <a:rPr lang="en-GB" altLang="en-US">
                <a:solidFill>
                  <a:srgbClr val="000000"/>
                </a:solidFill>
                <a:latin typeface="Arial" panose="020B0604020202020204" pitchFamily="34" charset="0"/>
              </a:rPr>
              <a:pPr algn="ctr" eaLnBrk="1" hangingPunct="1"/>
              <a:t>20</a:t>
            </a:fld>
            <a:endParaRPr lang="en-GB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73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fld id="{685BE132-6520-435D-AFB1-3FF7F79F7082}" type="slidenum">
              <a:rPr lang="en-GB" altLang="en-US"/>
              <a:pPr algn="ctr"/>
              <a:t>25</a:t>
            </a:fld>
            <a:endParaRPr lang="en-GB" alt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52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6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8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9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9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3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2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4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9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4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36DE5-9C4B-4E8F-9B0B-ED06CA30B56D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8F16C-6CA0-4A59-9511-19133D3E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70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بقای اصلح یا تداوم عشق: نقد برداشت خودخواهی از نظریه تکاملی داروین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rtl="1">
              <a:buNone/>
            </a:pPr>
            <a:r>
              <a:rPr lang="fa-IR" dirty="0" smtClean="0"/>
              <a:t>احمد سهرابی</a:t>
            </a:r>
          </a:p>
          <a:p>
            <a:pPr marL="0" indent="0" algn="ctr" rtl="1">
              <a:buNone/>
            </a:pPr>
            <a:r>
              <a:rPr lang="fa-IR" dirty="0" smtClean="0"/>
              <a:t>هفته پژوهش-دانشگاه کردستان</a:t>
            </a:r>
            <a:endParaRPr lang="en-US" dirty="0"/>
          </a:p>
        </p:txBody>
      </p:sp>
      <p:pic>
        <p:nvPicPr>
          <p:cNvPr id="4" name="Picture 4" descr="evolutioncomp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470" y="2890859"/>
            <a:ext cx="5118821" cy="376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7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9491" y="2230581"/>
            <a:ext cx="3713018" cy="2204835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/>
              <a:t>آزمایش جدید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1944543"/>
            <a:ext cx="7942567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سایر شواهد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4436"/>
            <a:ext cx="10924309" cy="4114801"/>
          </a:xfrm>
        </p:spPr>
        <p:txBody>
          <a:bodyPr>
            <a:normAutofit/>
          </a:bodyPr>
          <a:lstStyle/>
          <a:p>
            <a:pPr algn="r" rtl="1"/>
            <a:r>
              <a:rPr lang="fa-IR" sz="4400" dirty="0" smtClean="0"/>
              <a:t>تصمیم اجتماع گرایانه اتوماتیک و سریع ولی خودخواهانه مکث و تأمل</a:t>
            </a:r>
          </a:p>
          <a:p>
            <a:pPr algn="r" rtl="1"/>
            <a:r>
              <a:rPr lang="fa-IR" sz="4400" dirty="0" smtClean="0"/>
              <a:t>قضاوت مردم همینطور</a:t>
            </a:r>
            <a:endParaRPr lang="fa-IR" sz="4400" dirty="0"/>
          </a:p>
        </p:txBody>
      </p:sp>
    </p:spTree>
    <p:extLst>
      <p:ext uri="{BB962C8B-B14F-4D97-AF65-F5344CB8AC3E}">
        <p14:creationId xmlns:p14="http://schemas.microsoft.com/office/powerpoint/2010/main" val="209820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48681"/>
            <a:ext cx="7315200" cy="1154097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/>
              <a:t>آزمایش انصاف:</a:t>
            </a:r>
            <a:br>
              <a:rPr lang="fa-IR" dirty="0" smtClean="0"/>
            </a:br>
            <a:r>
              <a:rPr lang="fa-IR" dirty="0" smtClean="0"/>
              <a:t>کسی 20000 دریافت کرده 18000 برای خودش، 2000 می دهد به شما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560" y="2060849"/>
            <a:ext cx="7315200" cy="3539527"/>
          </a:xfrm>
        </p:spPr>
        <p:txBody>
          <a:bodyPr>
            <a:normAutofit/>
          </a:bodyPr>
          <a:lstStyle/>
          <a:p>
            <a:pPr algn="l" rtl="0"/>
            <a:r>
              <a:rPr lang="fa-IR" sz="6600" dirty="0" smtClean="0"/>
              <a:t>قبول می کنید یا رد؟</a:t>
            </a:r>
          </a:p>
          <a:p>
            <a:pPr algn="l" rtl="0"/>
            <a:r>
              <a:rPr lang="fa-IR" sz="6600" dirty="0" smtClean="0"/>
              <a:t>15000/5000 چطور</a:t>
            </a:r>
            <a:endParaRPr lang="en-US" sz="6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81" y="4149267"/>
            <a:ext cx="33051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71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692697"/>
            <a:ext cx="7963272" cy="1154097"/>
          </a:xfrm>
        </p:spPr>
        <p:txBody>
          <a:bodyPr>
            <a:noAutofit/>
          </a:bodyPr>
          <a:lstStyle/>
          <a:p>
            <a:pPr marL="571500" indent="-571500" algn="r" rtl="1">
              <a:buFont typeface="Arial" pitchFamily="34" charset="0"/>
              <a:buChar char="•"/>
            </a:pPr>
            <a:r>
              <a:rPr lang="fa-IR" sz="5400" dirty="0" smtClean="0"/>
              <a:t>واکنش به بی انصافی:</a:t>
            </a:r>
            <a:endParaRPr lang="fa-IR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6" y="2143620"/>
            <a:ext cx="10903528" cy="4118635"/>
          </a:xfrm>
        </p:spPr>
        <p:txBody>
          <a:bodyPr>
            <a:noAutofit/>
          </a:bodyPr>
          <a:lstStyle/>
          <a:p>
            <a:pPr algn="r" rtl="1"/>
            <a:r>
              <a:rPr lang="fa-IR" sz="4400" dirty="0" smtClean="0"/>
              <a:t>هرچند غیر منطقی است ولی برای همنوایی افراد ناهمکار مفید است (تکامل/بقاء یافته است؟)</a:t>
            </a:r>
            <a:endParaRPr lang="fa-IR" sz="4400" dirty="0"/>
          </a:p>
        </p:txBody>
      </p:sp>
    </p:spTree>
    <p:extLst>
      <p:ext uri="{BB962C8B-B14F-4D97-AF65-F5344CB8AC3E}">
        <p14:creationId xmlns:p14="http://schemas.microsoft.com/office/powerpoint/2010/main" val="235397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404665"/>
            <a:ext cx="7315200" cy="1154097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 smtClean="0"/>
              <a:t>البته در افرادی که تمرین مراقبه می کردند این واکنش کمتر بود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9442"/>
            <a:ext cx="8964488" cy="3539527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 smtClean="0"/>
              <a:t>مثلاً؛ کرک و همکاران 2011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4872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06" y="332657"/>
            <a:ext cx="7315200" cy="864096"/>
          </a:xfrm>
        </p:spPr>
        <p:txBody>
          <a:bodyPr/>
          <a:lstStyle/>
          <a:p>
            <a:pPr algn="ctr"/>
            <a:r>
              <a:rPr lang="fa-IR" dirty="0" smtClean="0"/>
              <a:t>واکنش به بی انصافی در دو گروه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21" y="1412776"/>
            <a:ext cx="8085060" cy="5235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8544272" y="2953527"/>
            <a:ext cx="1512168" cy="2275673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124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332657"/>
            <a:ext cx="8568952" cy="1154097"/>
          </a:xfrm>
        </p:spPr>
        <p:txBody>
          <a:bodyPr>
            <a:noAutofit/>
          </a:bodyPr>
          <a:lstStyle/>
          <a:p>
            <a:pPr algn="r" rtl="1"/>
            <a:r>
              <a:rPr lang="fa-IR" sz="3600" b="1" dirty="0" smtClean="0"/>
              <a:t>و فعالیت مغزی در «اینسولا» بیشتر بود</a:t>
            </a:r>
            <a:endParaRPr lang="fa-IR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49" y="1605828"/>
            <a:ext cx="120872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4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کاربرد های علمی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092038" y="274638"/>
            <a:ext cx="8229600" cy="668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altLang="fa-IR" sz="3600" dirty="0" smtClean="0"/>
              <a:t>بچه های پستانداران به مراقبت نیاز دارند، خزندگان نه</a:t>
            </a:r>
          </a:p>
        </p:txBody>
      </p:sp>
      <p:pic>
        <p:nvPicPr>
          <p:cNvPr id="5" name="Picture 3" descr="tur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735138"/>
            <a:ext cx="2879725" cy="302577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8" descr="530876321_fe7d2acf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563" y="979488"/>
            <a:ext cx="2951163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mother-holding-bab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438" y="3860800"/>
            <a:ext cx="2663825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630576" y="2492375"/>
            <a:ext cx="863600" cy="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sz="1800" b="1" i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7575263" y="4256088"/>
            <a:ext cx="719138" cy="100965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sz="1800" b="1" i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81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7050" y="471055"/>
            <a:ext cx="8597900" cy="762000"/>
          </a:xfrm>
        </p:spPr>
        <p:txBody>
          <a:bodyPr>
            <a:noAutofit/>
          </a:bodyPr>
          <a:lstStyle/>
          <a:p>
            <a:pPr algn="ctr" rtl="1"/>
            <a:r>
              <a:rPr lang="fa-IR" altLang="en-US" sz="6000" dirty="0" smtClean="0">
                <a:latin typeface="Arial" panose="020B0604020202020204" pitchFamily="34" charset="0"/>
              </a:rPr>
              <a:t>شفقت/دلسوزی</a:t>
            </a:r>
            <a:endParaRPr lang="en-GB" altLang="en-US" sz="6000" dirty="0">
              <a:latin typeface="Arial" panose="020B0604020202020204" pitchFamily="34" charset="0"/>
            </a:endParaRPr>
          </a:p>
        </p:txBody>
      </p:sp>
      <p:sp>
        <p:nvSpPr>
          <p:cNvPr id="1835011" name="Rectangle 3"/>
          <p:cNvSpPr>
            <a:spLocks noGrp="1" noChangeArrowheads="1"/>
          </p:cNvSpPr>
          <p:nvPr>
            <p:ph idx="1"/>
          </p:nvPr>
        </p:nvSpPr>
        <p:spPr>
          <a:xfrm>
            <a:off x="540327" y="1233055"/>
            <a:ext cx="11111346" cy="5056909"/>
          </a:xfrm>
        </p:spPr>
        <p:txBody>
          <a:bodyPr>
            <a:normAutofit/>
          </a:bodyPr>
          <a:lstStyle/>
          <a:p>
            <a:pPr algn="r" rtl="1"/>
            <a:r>
              <a:rPr lang="fa-IR" altLang="fa-IR" dirty="0" smtClean="0">
                <a:latin typeface="Arial" panose="020B0604020202020204" pitchFamily="34" charset="0"/>
                <a:cs typeface="Nasim" panose="00000700000000000000" pitchFamily="2" charset="-78"/>
              </a:rPr>
              <a:t>لازمه ی تجربه کردن «دوست داشته شدن» باور به فکر «من دوست داشتنی هستم» است که با دوست داشته شدن از طرف مادر شروع می شود</a:t>
            </a:r>
          </a:p>
          <a:p>
            <a:endParaRPr lang="fa-IR" altLang="fa-IR" dirty="0" smtClean="0">
              <a:latin typeface="Arial" panose="020B0604020202020204" pitchFamily="34" charset="0"/>
            </a:endParaRPr>
          </a:p>
          <a:p>
            <a:endParaRPr lang="fa-IR" altLang="fa-IR" dirty="0" smtClean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altLang="fa-IR" dirty="0" smtClean="0">
              <a:latin typeface="Arial" panose="020B0604020202020204" pitchFamily="34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4481513" y="6491288"/>
            <a:ext cx="3376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ＭＳ Ｐゴシック" charset="0"/>
              </a:rPr>
              <a:t>(with permission, Paul Gilbert)</a:t>
            </a:r>
          </a:p>
        </p:txBody>
      </p:sp>
    </p:spTree>
    <p:extLst>
      <p:ext uri="{BB962C8B-B14F-4D97-AF65-F5344CB8AC3E}">
        <p14:creationId xmlns:p14="http://schemas.microsoft.com/office/powerpoint/2010/main" val="210390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مقدمه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600" b="1" dirty="0"/>
              <a:t>جمع اضداد در انسان:</a:t>
            </a:r>
          </a:p>
          <a:p>
            <a:pPr lvl="1" algn="r" rtl="1"/>
            <a:r>
              <a:rPr lang="fa-IR" sz="3200" b="1" dirty="0"/>
              <a:t>خواستن-نخواستن</a:t>
            </a:r>
          </a:p>
          <a:p>
            <a:pPr lvl="1" algn="r" rtl="1"/>
            <a:r>
              <a:rPr lang="fa-IR" sz="3200" b="1" dirty="0"/>
              <a:t>منفعت طلبی-دوری از ریسک</a:t>
            </a:r>
          </a:p>
          <a:p>
            <a:pPr lvl="1" algn="r" rtl="1"/>
            <a:r>
              <a:rPr lang="fa-IR" sz="3200" b="1" dirty="0"/>
              <a:t>قبیله گرایی-نوع </a:t>
            </a:r>
            <a:r>
              <a:rPr lang="fa-IR" sz="3200" b="1" dirty="0" smtClean="0"/>
              <a:t>دوستی</a:t>
            </a:r>
            <a:endParaRPr lang="en-US" sz="3200" b="1" dirty="0" smtClean="0"/>
          </a:p>
          <a:p>
            <a:pPr lvl="1" algn="r" rtl="1"/>
            <a:r>
              <a:rPr lang="fa-IR" sz="3200" b="1" dirty="0" smtClean="0"/>
              <a:t>و بالاخره</a:t>
            </a:r>
          </a:p>
          <a:p>
            <a:pPr lvl="2" algn="r" rtl="1"/>
            <a:r>
              <a:rPr lang="fa-IR" sz="2800" b="1" dirty="0" smtClean="0"/>
              <a:t>خودخواهی – همدلی/نوعدوستی/عشق/دلسوزی</a:t>
            </a:r>
            <a:endParaRPr lang="fa-IR" sz="2800" b="1" dirty="0"/>
          </a:p>
          <a:p>
            <a:pPr algn="r" rtl="1"/>
            <a:r>
              <a:rPr lang="fa-IR" sz="3600" b="1" dirty="0" smtClean="0"/>
              <a:t>مولانا</a:t>
            </a:r>
          </a:p>
          <a:p>
            <a:pPr lvl="1" algn="r" rtl="1"/>
            <a:r>
              <a:rPr lang="fa-IR" sz="3200" b="1" dirty="0" smtClean="0"/>
              <a:t>از محبت خارها گل می شود/مهمانخانه دل؟</a:t>
            </a:r>
            <a:endParaRPr lang="fa-IR" sz="3200" b="1" dirty="0"/>
          </a:p>
          <a:p>
            <a:pPr algn="r" rtl="1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349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7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fld id="{CB4CBA03-C57F-44DB-84E1-79119E7BB081}" type="slidenum">
              <a:rPr lang="en-GB" altLang="en-US" sz="2400">
                <a:solidFill>
                  <a:srgbClr val="898989"/>
                </a:solidFill>
                <a:latin typeface="Helvetica" panose="020B0604020202020204" pitchFamily="34" charset="0"/>
              </a:rPr>
              <a:pPr algn="ctr">
                <a:spcBef>
                  <a:spcPct val="0"/>
                </a:spcBef>
              </a:pPr>
              <a:t>20</a:t>
            </a:fld>
            <a:endParaRPr lang="en-GB" altLang="en-US" sz="2400">
              <a:solidFill>
                <a:srgbClr val="898989"/>
              </a:solidFill>
              <a:latin typeface="Helvetica" panose="020B0604020202020204" pitchFamily="34" charset="0"/>
            </a:endParaRPr>
          </a:p>
        </p:txBody>
      </p:sp>
      <p:sp>
        <p:nvSpPr>
          <p:cNvPr id="6146" name="Title 1"/>
          <p:cNvSpPr>
            <a:spLocks noGrp="1"/>
          </p:cNvSpPr>
          <p:nvPr>
            <p:ph type="title" idx="4294967295"/>
          </p:nvPr>
        </p:nvSpPr>
        <p:spPr>
          <a:xfrm>
            <a:off x="0" y="622300"/>
            <a:ext cx="4968875" cy="60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a-IR" altLang="en-US" sz="3600">
                <a:latin typeface="Arial" panose="020B0604020202020204" pitchFamily="34" charset="0"/>
                <a:cs typeface="Nasim" panose="00000700000000000000" pitchFamily="2" charset="-78"/>
              </a:rPr>
              <a:t> تعریف شفقت</a:t>
            </a:r>
            <a:endParaRPr lang="en-GB" altLang="en-US" sz="3600">
              <a:latin typeface="Arial" panose="020B0604020202020204" pitchFamily="34" charset="0"/>
              <a:cs typeface="Nasim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77848" y="1478541"/>
            <a:ext cx="6473825" cy="4484687"/>
          </a:xfrm>
        </p:spPr>
        <p:txBody>
          <a:bodyPr>
            <a:normAutofit/>
          </a:bodyPr>
          <a:lstStyle/>
          <a:p>
            <a:pPr marL="0" indent="0" algn="r">
              <a:defRPr/>
            </a:pPr>
            <a:r>
              <a:rPr lang="fa-IR" altLang="en-US" dirty="0">
                <a:latin typeface="Arial" panose="020B0604020202020204" pitchFamily="34" charset="0"/>
                <a:cs typeface="B Arash" panose="00000400000000000000" pitchFamily="2" charset="-78"/>
              </a:rPr>
              <a:t>حساسیت به رنج خود و دیگران با تعهد عمیق به تلاش برای تسکین آن</a:t>
            </a:r>
            <a:endParaRPr lang="en-GB" altLang="en-US" dirty="0">
              <a:latin typeface="Arial" panose="020B0604020202020204" pitchFamily="34" charset="0"/>
              <a:cs typeface="B Arash" panose="00000400000000000000" pitchFamily="2" charset="-78"/>
            </a:endParaRPr>
          </a:p>
          <a:p>
            <a:pPr marL="0" indent="0">
              <a:buNone/>
              <a:defRPr/>
            </a:pPr>
            <a:r>
              <a:rPr lang="en-GB" altLang="en-US" dirty="0" smtClean="0">
                <a:latin typeface="Arial" panose="020B0604020202020204" pitchFamily="34" charset="0"/>
              </a:rPr>
              <a:t>“…a </a:t>
            </a:r>
            <a:r>
              <a:rPr lang="en-GB" altLang="en-US" i="1" dirty="0" smtClean="0">
                <a:latin typeface="Arial" panose="020B0604020202020204" pitchFamily="34" charset="0"/>
              </a:rPr>
              <a:t>sensitivity</a:t>
            </a:r>
            <a:r>
              <a:rPr lang="en-GB" altLang="en-US" dirty="0" smtClean="0">
                <a:latin typeface="Arial" panose="020B0604020202020204" pitchFamily="34" charset="0"/>
              </a:rPr>
              <a:t> to the suffering of self and others , with a deep commitment</a:t>
            </a:r>
            <a:r>
              <a:rPr lang="en-GB" altLang="en-US" i="1" dirty="0" smtClean="0">
                <a:latin typeface="Arial" panose="020B0604020202020204" pitchFamily="34" charset="0"/>
              </a:rPr>
              <a:t> </a:t>
            </a:r>
            <a:r>
              <a:rPr lang="en-GB" altLang="en-US" dirty="0" smtClean="0">
                <a:latin typeface="Arial" panose="020B0604020202020204" pitchFamily="34" charset="0"/>
              </a:rPr>
              <a:t>to try to relieve it.”</a:t>
            </a:r>
          </a:p>
          <a:p>
            <a:pPr marL="0" indent="0" algn="r">
              <a:buNone/>
              <a:defRPr/>
            </a:pPr>
            <a:r>
              <a:rPr lang="en-GB" altLang="en-US" dirty="0" smtClean="0">
                <a:latin typeface="Arial" panose="020B0604020202020204" pitchFamily="34" charset="0"/>
              </a:rPr>
              <a:t>The Dalai Lama (1995)</a:t>
            </a:r>
          </a:p>
          <a:p>
            <a:pPr marL="0" indent="0" algn="r">
              <a:buNone/>
              <a:defRPr/>
            </a:pPr>
            <a:endParaRPr lang="en-GB" altLang="en-US" dirty="0" smtClean="0">
              <a:latin typeface="Arial" panose="020B0604020202020204" pitchFamily="34" charset="0"/>
            </a:endParaRPr>
          </a:p>
          <a:p>
            <a:pPr marL="0" indent="0" algn="r">
              <a:buNone/>
              <a:defRPr/>
            </a:pPr>
            <a:endParaRPr lang="en-GB" altLang="en-US" dirty="0" smtClean="0">
              <a:latin typeface="Arial" panose="020B0604020202020204" pitchFamily="34" charset="0"/>
            </a:endParaRPr>
          </a:p>
          <a:p>
            <a:pPr marL="0" indent="0" algn="r">
              <a:buNone/>
              <a:defRPr/>
            </a:pPr>
            <a:endParaRPr lang="en-GB" altLang="en-US" dirty="0" smtClean="0">
              <a:latin typeface="Arial" panose="020B0604020202020204" pitchFamily="34" charset="0"/>
            </a:endParaRPr>
          </a:p>
          <a:p>
            <a:pPr marL="0" indent="0" algn="r">
              <a:buNone/>
              <a:defRPr/>
            </a:pPr>
            <a:endParaRPr lang="en-GB" altLang="en-US" dirty="0" smtClean="0">
              <a:latin typeface="Arial" panose="020B0604020202020204" pitchFamily="34" charset="0"/>
            </a:endParaRPr>
          </a:p>
        </p:txBody>
      </p:sp>
      <p:pic>
        <p:nvPicPr>
          <p:cNvPr id="849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993901"/>
            <a:ext cx="1905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1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839787"/>
          </a:xfrm>
        </p:spPr>
        <p:txBody>
          <a:bodyPr/>
          <a:lstStyle/>
          <a:p>
            <a:pPr algn="ctr" eaLnBrk="1" hangingPunct="1"/>
            <a:r>
              <a:rPr lang="fa-IR" altLang="en-US" b="1" dirty="0" smtClean="0"/>
              <a:t>همدلی، شفقت/دلسوزی</a:t>
            </a:r>
            <a:endParaRPr lang="en-US" altLang="en-US" dirty="0" smtClean="0"/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3665538" y="954088"/>
            <a:ext cx="4216400" cy="1200150"/>
          </a:xfrm>
        </p:spPr>
        <p:txBody>
          <a:bodyPr/>
          <a:lstStyle/>
          <a:p>
            <a:pPr marL="0" indent="0" algn="ctr">
              <a:buNone/>
            </a:pPr>
            <a:r>
              <a:rPr lang="fa-IR" altLang="en-US" smtClean="0">
                <a:solidFill>
                  <a:schemeClr val="bg1"/>
                </a:solidFill>
              </a:rPr>
              <a:t>احمد سهرابی</a:t>
            </a:r>
            <a:br>
              <a:rPr lang="fa-IR" altLang="en-US" smtClean="0">
                <a:solidFill>
                  <a:schemeClr val="bg1"/>
                </a:solidFill>
              </a:rPr>
            </a:br>
            <a:r>
              <a:rPr lang="fa-IR" altLang="en-US" smtClean="0">
                <a:solidFill>
                  <a:schemeClr val="bg1"/>
                </a:solidFill>
              </a:rPr>
              <a:t>دانشگاه کردستان</a:t>
            </a:r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F74885-C32C-4CFC-B161-660A7D89E682}" type="slidenum">
              <a:rPr lang="en-GB" altLang="en-US" sz="1200">
                <a:solidFill>
                  <a:srgbClr val="898989"/>
                </a:solidFill>
                <a:latin typeface="Helvetica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GB" altLang="en-US" sz="1200">
              <a:solidFill>
                <a:srgbClr val="898989"/>
              </a:solidFill>
              <a:latin typeface="Helvetica" panose="020B0604020202020204" pitchFamily="34" charset="0"/>
            </a:endParaRPr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2068513"/>
            <a:ext cx="2919412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8" name="Picture 3" descr="C:\Users\Aso\Desktop\sc\selfcompassion620ins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4124325"/>
            <a:ext cx="329565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6" descr="EB8E9818-E2DD-1FF2-3C25E8531A9B80D1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9" b="21649"/>
          <a:stretch>
            <a:fillRect/>
          </a:stretch>
        </p:blipFill>
        <p:spPr bwMode="auto">
          <a:xfrm>
            <a:off x="2064327" y="4094404"/>
            <a:ext cx="3183948" cy="178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473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altLang="en-US" dirty="0" smtClean="0"/>
              <a:t/>
            </a:r>
            <a:br>
              <a:rPr lang="fa-IR" altLang="en-US" dirty="0" smtClean="0"/>
            </a:br>
            <a:r>
              <a:rPr lang="fa-IR" altLang="en-US" dirty="0" smtClean="0"/>
              <a:t>عصب واگ</a:t>
            </a:r>
            <a:endParaRPr lang="en-US" altLang="en-US" dirty="0" smtClean="0"/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r" rtl="1"/>
            <a:r>
              <a:rPr lang="fa-IR" altLang="en-US" sz="2000" dirty="0"/>
              <a:t>اثر روی ضربان قلب</a:t>
            </a:r>
          </a:p>
          <a:p>
            <a:pPr algn="r" rtl="1"/>
            <a:r>
              <a:rPr lang="fa-IR" altLang="en-US" sz="2000" dirty="0"/>
              <a:t>دوستی</a:t>
            </a:r>
          </a:p>
          <a:p>
            <a:pPr algn="r" rtl="1"/>
            <a:r>
              <a:rPr lang="fa-IR" altLang="en-US" sz="2000" dirty="0"/>
              <a:t>تعلق</a:t>
            </a:r>
          </a:p>
          <a:p>
            <a:pPr algn="r" rtl="1"/>
            <a:r>
              <a:rPr lang="fa-IR" altLang="en-US" sz="2000" dirty="0"/>
              <a:t>امنیت</a:t>
            </a:r>
            <a:endParaRPr lang="en-US" altLang="en-US" sz="2000" dirty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7FF4B4A-B96B-4963-9A9F-48237373272D}" type="slidenum">
              <a:rPr lang="en-GB" altLang="en-US" sz="1400">
                <a:solidFill>
                  <a:srgbClr val="898989"/>
                </a:solidFill>
              </a:rPr>
              <a:pPr/>
              <a:t>22</a:t>
            </a:fld>
            <a:endParaRPr lang="en-GB" altLang="en-US" sz="1400">
              <a:solidFill>
                <a:srgbClr val="898989"/>
              </a:solidFill>
            </a:endParaRPr>
          </a:p>
        </p:txBody>
      </p:sp>
      <p:pic>
        <p:nvPicPr>
          <p:cNvPr id="890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63" y="1219994"/>
            <a:ext cx="5552209" cy="519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29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altLang="en-US" smtClean="0"/>
              <a:t>اکسی توسین</a:t>
            </a:r>
            <a:endParaRPr lang="en-US" altLang="en-US" smtClean="0"/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algn="r" rtl="1"/>
            <a:r>
              <a:rPr lang="fa-IR" altLang="en-US" dirty="0" smtClean="0"/>
              <a:t>مراقبت</a:t>
            </a:r>
            <a:endParaRPr lang="fa-IR" altLang="en-US" dirty="0"/>
          </a:p>
          <a:p>
            <a:pPr algn="r" rtl="1"/>
            <a:r>
              <a:rPr lang="fa-IR" altLang="en-US" dirty="0"/>
              <a:t>محبت</a:t>
            </a:r>
          </a:p>
          <a:p>
            <a:pPr algn="r" rtl="1"/>
            <a:r>
              <a:rPr lang="fa-IR" altLang="en-US" dirty="0"/>
              <a:t>شیردهی</a:t>
            </a:r>
          </a:p>
          <a:p>
            <a:pPr algn="r" rtl="1"/>
            <a:r>
              <a:rPr lang="fa-IR" altLang="en-US" dirty="0"/>
              <a:t>شفقت</a:t>
            </a:r>
          </a:p>
          <a:p>
            <a:pPr algn="r" rtl="1"/>
            <a:r>
              <a:rPr lang="fa-IR" altLang="en-US" dirty="0"/>
              <a:t>عشق</a:t>
            </a:r>
            <a:endParaRPr lang="en-US" altLang="en-US" dirty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2AFB4A1-571E-431D-93D1-530D259746BA}" type="slidenum">
              <a:rPr lang="en-GB" altLang="en-US" sz="1400">
                <a:solidFill>
                  <a:srgbClr val="898989"/>
                </a:solidFill>
              </a:rPr>
              <a:pPr/>
              <a:t>23</a:t>
            </a:fld>
            <a:endParaRPr lang="en-GB" altLang="en-US" sz="1400">
              <a:solidFill>
                <a:srgbClr val="898989"/>
              </a:solidFill>
            </a:endParaRPr>
          </a:p>
        </p:txBody>
      </p:sp>
      <p:pic>
        <p:nvPicPr>
          <p:cNvPr id="901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60" y="1825624"/>
            <a:ext cx="3024185" cy="458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318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شواهد و کاربردهای عمومی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31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52395"/>
            <a:ext cx="7772400" cy="872842"/>
          </a:xfrm>
        </p:spPr>
        <p:txBody>
          <a:bodyPr/>
          <a:lstStyle/>
          <a:p>
            <a:pPr eaLnBrk="1" hangingPunct="1">
              <a:defRPr/>
            </a:pPr>
            <a:r>
              <a:rPr lang="fa-IR" sz="40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همکاری</a:t>
            </a:r>
            <a:r>
              <a:rPr lang="en-GB" sz="40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Co-operation</a:t>
            </a:r>
            <a:endParaRPr lang="en-US" sz="4000" b="1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1143000"/>
            <a:ext cx="7848600" cy="8267700"/>
          </a:xfrm>
        </p:spPr>
        <p:txBody>
          <a:bodyPr/>
          <a:lstStyle/>
          <a:p>
            <a:pPr algn="r" rtl="1" eaLnBrk="1" hangingPunct="1">
              <a:defRPr/>
            </a:pPr>
            <a:r>
              <a:rPr lang="fa-IR" b="1" dirty="0">
                <a:latin typeface="CG Times" pitchFamily="18" charset="0"/>
                <a:cs typeface="Times New Roman" pitchFamily="18" charset="0"/>
              </a:rPr>
              <a:t>همکاری دو طرفه است هر چند انصاف نسبی کافی است ولی در صورت بی انصافی پایداری اش به خطر می افتد</a:t>
            </a:r>
          </a:p>
        </p:txBody>
      </p:sp>
      <p:pic>
        <p:nvPicPr>
          <p:cNvPr id="102404" name="Picture 2" descr="F:\asohrdo\pdf\spec\kb\kb\faver\game\fair\994294_184726411688498_159480414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324100"/>
            <a:ext cx="45148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93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09" y="290946"/>
            <a:ext cx="11901055" cy="3283527"/>
          </a:xfrm>
        </p:spPr>
        <p:txBody>
          <a:bodyPr>
            <a:normAutofit/>
          </a:bodyPr>
          <a:lstStyle/>
          <a:p>
            <a:pPr algn="r" rtl="1"/>
            <a:r>
              <a:rPr lang="fa-IR" sz="4800" dirty="0" smtClean="0"/>
              <a:t>وقایع اخیر: فیلیپین-افریقا-آمریکا -خاورمیانه</a:t>
            </a:r>
          </a:p>
          <a:p>
            <a:pPr algn="r" rtl="1"/>
            <a:endParaRPr lang="fa-IR" sz="4800" dirty="0" smtClean="0"/>
          </a:p>
        </p:txBody>
      </p:sp>
    </p:spTree>
    <p:extLst>
      <p:ext uri="{BB962C8B-B14F-4D97-AF65-F5344CB8AC3E}">
        <p14:creationId xmlns:p14="http://schemas.microsoft.com/office/powerpoint/2010/main" val="2668251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 smtClean="0"/>
              <a:t>پیتر کروپوتکین: بهزیستی برای همه یک رؤیا نیست</a:t>
            </a:r>
            <a:r>
              <a:rPr lang="en-US" dirty="0"/>
              <a:t/>
            </a:r>
            <a:br>
              <a:rPr lang="en-US" dirty="0"/>
            </a:br>
            <a:r>
              <a:rPr lang="fa-IR" dirty="0" smtClean="0"/>
              <a:t>روابط وقتی محکم می شود که افراد با همدیگر کار و بازی کنند</a:t>
            </a:r>
          </a:p>
          <a:p>
            <a:pPr algn="r" rtl="1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72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104"/>
          </a:xfrm>
        </p:spPr>
        <p:txBody>
          <a:bodyPr/>
          <a:lstStyle/>
          <a:p>
            <a:pPr algn="ctr"/>
            <a:r>
              <a:rPr lang="fa-IR" dirty="0" smtClean="0"/>
              <a:t>با تشکر از همکاریتان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166803"/>
            <a:ext cx="5994689" cy="55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7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1859 (1249)</a:t>
            </a:r>
            <a:r>
              <a:rPr lang="fa-IR" dirty="0" smtClean="0"/>
              <a:t>ادامه مقدمه: داروین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r" rtl="1">
              <a:buFont typeface="+mj-lt"/>
              <a:buAutoNum type="arabicPeriod"/>
            </a:pPr>
            <a:r>
              <a:rPr lang="fa-IR" sz="3600" dirty="0" smtClean="0"/>
              <a:t>داروین در «منشأ انواع» به تکامل قبل انسان پرداخته است و بقای اصلح</a:t>
            </a:r>
          </a:p>
          <a:p>
            <a:pPr marL="514350" indent="-514350" algn="r" rtl="1">
              <a:buFont typeface="+mj-lt"/>
              <a:buAutoNum type="arabicPeriod"/>
            </a:pPr>
            <a:r>
              <a:rPr lang="fa-IR" sz="3600" dirty="0" smtClean="0"/>
              <a:t>ولی در «پیشینیان آدمی» بر اهمیت اخلاق، وجدان، عشق و مراقبت در تکامل انسان پرداخته</a:t>
            </a:r>
            <a:endParaRPr lang="fa-IR" sz="3600" dirty="0"/>
          </a:p>
          <a:p>
            <a:pPr algn="r" rtl="1"/>
            <a:r>
              <a:rPr lang="fa-IR" sz="3600" dirty="0" smtClean="0"/>
              <a:t>تأکید بر اولی توسط نو-داروینی ها و یا روانشناسی عامه</a:t>
            </a:r>
          </a:p>
        </p:txBody>
      </p:sp>
    </p:spTree>
    <p:extLst>
      <p:ext uri="{BB962C8B-B14F-4D97-AF65-F5344CB8AC3E}">
        <p14:creationId xmlns:p14="http://schemas.microsoft.com/office/powerpoint/2010/main" val="216894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286"/>
            <a:ext cx="10515600" cy="867930"/>
          </a:xfrm>
        </p:spPr>
        <p:txBody>
          <a:bodyPr/>
          <a:lstStyle/>
          <a:p>
            <a:pPr algn="ctr"/>
            <a:r>
              <a:rPr lang="fa-IR" dirty="0" smtClean="0"/>
              <a:t>نکته ی اصلی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09" y="1233055"/>
            <a:ext cx="11513127" cy="5347854"/>
          </a:xfrm>
        </p:spPr>
        <p:txBody>
          <a:bodyPr>
            <a:normAutofit/>
          </a:bodyPr>
          <a:lstStyle/>
          <a:p>
            <a:pPr algn="r" rtl="1"/>
            <a:r>
              <a:rPr lang="fa-IR" sz="3600" dirty="0" smtClean="0"/>
              <a:t> داروین در «پیشینیان انسان»:</a:t>
            </a:r>
          </a:p>
          <a:p>
            <a:pPr lvl="1" algn="r" rtl="1"/>
            <a:r>
              <a:rPr lang="fa-IR" sz="3200" dirty="0" smtClean="0"/>
              <a:t> دو بار بقای اصلح ذکر شده در حالیکه 97 عشق-92 اخلاق-200 ذهن و مغز</a:t>
            </a:r>
          </a:p>
          <a:p>
            <a:pPr lvl="1" algn="r" rtl="1"/>
            <a:r>
              <a:rPr lang="fa-IR" sz="3200" dirty="0" smtClean="0"/>
              <a:t>نتیجه انتخاب طبیعی: آموزش-عادات-دین</a:t>
            </a:r>
          </a:p>
          <a:p>
            <a:pPr marL="0" indent="0" algn="r" rtl="1">
              <a:buNone/>
            </a:pPr>
            <a:r>
              <a:rPr lang="fa-IR" sz="3600" dirty="0" smtClean="0"/>
              <a:t>کروپوتکین: یاری دو طرفه و نه جنگ در تنازع بقاء</a:t>
            </a:r>
          </a:p>
          <a:p>
            <a:pPr algn="r" rtl="1"/>
            <a:r>
              <a:rPr lang="fa-IR" sz="3600" dirty="0" smtClean="0"/>
              <a:t>به جای دنیایی پر از برنده </a:t>
            </a:r>
            <a:r>
              <a:rPr lang="fa-IR" sz="3600" dirty="0"/>
              <a:t>ها و بازنده </a:t>
            </a:r>
            <a:r>
              <a:rPr lang="fa-IR" sz="3600" dirty="0" smtClean="0"/>
              <a:t>ها... </a:t>
            </a:r>
            <a:endParaRPr lang="fa-IR" sz="3600" dirty="0"/>
          </a:p>
          <a:p>
            <a:pPr marL="0" indent="0" algn="r" rtl="1">
              <a:buNone/>
            </a:pPr>
            <a:r>
              <a:rPr lang="fa-IR" sz="3600" dirty="0"/>
              <a:t>به قولی: برای نیاز همگان چیزهای کافی هست، البته نه برای طمع </a:t>
            </a:r>
            <a:r>
              <a:rPr lang="fa-IR" sz="3600" dirty="0" smtClean="0"/>
              <a:t>همگان</a:t>
            </a:r>
          </a:p>
          <a:p>
            <a:pPr marL="0" indent="0" algn="r" rtl="1">
              <a:buNone/>
            </a:pPr>
            <a:r>
              <a:rPr lang="fa-IR" sz="3600" dirty="0" smtClean="0"/>
              <a:t>بنابر این: خودخواهی =&gt; «دلسوزی»</a:t>
            </a:r>
          </a:p>
          <a:p>
            <a:pPr marL="0" indent="0" algn="r" rtl="1">
              <a:buNone/>
            </a:pPr>
            <a:r>
              <a:rPr lang="fa-IR" sz="3600" dirty="0"/>
              <a:t>بودیسم: «بی خود» شدن-وحدت-هم پیوندی</a:t>
            </a:r>
          </a:p>
          <a:p>
            <a:pPr marL="0" indent="0" algn="r" rtl="1">
              <a:buNone/>
            </a:pPr>
            <a:endParaRPr lang="en-US" sz="3600" dirty="0"/>
          </a:p>
          <a:p>
            <a:pPr marL="0" indent="0" algn="r" rtl="1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810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شواهد علمی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5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800" dirty="0" smtClean="0"/>
              <a:t>همدلی-عشق-دلسوزی:</a:t>
            </a:r>
            <a:endParaRPr lang="fa-IR" sz="4800" dirty="0"/>
          </a:p>
          <a:p>
            <a:pPr lvl="1" algn="r" rtl="1"/>
            <a:r>
              <a:rPr lang="fa-IR" sz="4000" dirty="0"/>
              <a:t>نورون های آینه ای-خود را جای دیگران گذاشتن/همدلی</a:t>
            </a:r>
          </a:p>
          <a:p>
            <a:pPr lvl="1" algn="r" rtl="1"/>
            <a:r>
              <a:rPr lang="fa-IR" sz="4000" dirty="0"/>
              <a:t>غریزه </a:t>
            </a:r>
            <a:r>
              <a:rPr lang="fa-IR" sz="4000" dirty="0" smtClean="0"/>
              <a:t>مادری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2216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4727" y="4583700"/>
            <a:ext cx="912477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fa-IR" sz="3800" dirty="0" smtClean="0"/>
              <a:t>تصور درد کشیدن خود و معشوق و بیگانه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25" y="126423"/>
            <a:ext cx="128111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7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همکاری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dirty="0" smtClean="0"/>
              <a:t>دلفین ها، گربه های جنگلی، ...</a:t>
            </a:r>
          </a:p>
          <a:p>
            <a:pPr algn="r" rtl="1"/>
            <a:r>
              <a:rPr lang="fa-IR" sz="3200" dirty="0" smtClean="0"/>
              <a:t> جان نش:  خودخواهی در یک بار بازی ولی همکاری در تکرار بازی</a:t>
            </a:r>
          </a:p>
        </p:txBody>
      </p:sp>
    </p:spTree>
    <p:extLst>
      <p:ext uri="{BB962C8B-B14F-4D97-AF65-F5344CB8AC3E}">
        <p14:creationId xmlns:p14="http://schemas.microsoft.com/office/powerpoint/2010/main" val="25629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5477"/>
            <a:ext cx="10515600" cy="2520352"/>
          </a:xfrm>
        </p:spPr>
        <p:txBody>
          <a:bodyPr>
            <a:normAutofit/>
          </a:bodyPr>
          <a:lstStyle/>
          <a:p>
            <a:pPr algn="r" rtl="1"/>
            <a:r>
              <a:rPr lang="fa-IR" sz="4400" dirty="0" smtClean="0"/>
              <a:t>آزمایش میلگرام</a:t>
            </a:r>
            <a:endParaRPr lang="en-US" sz="4400" dirty="0"/>
          </a:p>
        </p:txBody>
      </p:sp>
      <p:pic>
        <p:nvPicPr>
          <p:cNvPr id="2050" name="Picture 2" descr="http://upload.wikimedia.org/wikipedia/commons/thumb/0/0d/Milgram_experiment_v2.svg/200px-Milgram_experiment_v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766" y="2125653"/>
            <a:ext cx="2754886" cy="349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journal.pone.0000039.s0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1383" y="365125"/>
            <a:ext cx="7121236" cy="582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1058</TotalTime>
  <Words>479</Words>
  <Application>Microsoft Office PowerPoint</Application>
  <PresentationFormat>Widescreen</PresentationFormat>
  <Paragraphs>86</Paragraphs>
  <Slides>28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MS PGothic</vt:lpstr>
      <vt:lpstr>MS PGothic</vt:lpstr>
      <vt:lpstr>Arial</vt:lpstr>
      <vt:lpstr>B Arash</vt:lpstr>
      <vt:lpstr>Calibri</vt:lpstr>
      <vt:lpstr>Calibri Light</vt:lpstr>
      <vt:lpstr>CG Times</vt:lpstr>
      <vt:lpstr>Helvetica</vt:lpstr>
      <vt:lpstr>Nasim</vt:lpstr>
      <vt:lpstr>Times New Roman</vt:lpstr>
      <vt:lpstr>Office Theme</vt:lpstr>
      <vt:lpstr>بقای اصلح یا تداوم عشق: نقد برداشت خودخواهی از نظریه تکاملی داروین</vt:lpstr>
      <vt:lpstr>مقدمه</vt:lpstr>
      <vt:lpstr>1859 (1249)ادامه مقدمه: داروین </vt:lpstr>
      <vt:lpstr>نکته ی اصلی</vt:lpstr>
      <vt:lpstr>شواهد علمی</vt:lpstr>
      <vt:lpstr>PowerPoint Presentation</vt:lpstr>
      <vt:lpstr>PowerPoint Presentation</vt:lpstr>
      <vt:lpstr>همکاری</vt:lpstr>
      <vt:lpstr>PowerPoint Presentation</vt:lpstr>
      <vt:lpstr>PowerPoint Presentation</vt:lpstr>
      <vt:lpstr>سایر شواهد</vt:lpstr>
      <vt:lpstr>آزمایش انصاف: کسی 20000 دریافت کرده 18000 برای خودش، 2000 می دهد به شما</vt:lpstr>
      <vt:lpstr>واکنش به بی انصافی:</vt:lpstr>
      <vt:lpstr>البته در افرادی که تمرین مراقبه می کردند این واکنش کمتر بود</vt:lpstr>
      <vt:lpstr>واکنش به بی انصافی در دو گروه</vt:lpstr>
      <vt:lpstr>و فعالیت مغزی در «اینسولا» بیشتر بود</vt:lpstr>
      <vt:lpstr>کاربرد های علمی</vt:lpstr>
      <vt:lpstr>PowerPoint Presentation</vt:lpstr>
      <vt:lpstr>شفقت/دلسوزی</vt:lpstr>
      <vt:lpstr> تعریف شفقت</vt:lpstr>
      <vt:lpstr>همدلی، شفقت/دلسوزی</vt:lpstr>
      <vt:lpstr> عصب واگ</vt:lpstr>
      <vt:lpstr>اکسی توسین</vt:lpstr>
      <vt:lpstr>شواهد و کاربردهای عمومی</vt:lpstr>
      <vt:lpstr> همکاریCo-operation</vt:lpstr>
      <vt:lpstr>PowerPoint Presentation</vt:lpstr>
      <vt:lpstr>PowerPoint Presentation</vt:lpstr>
      <vt:lpstr>با تشکر از همکاریتان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ASo</dc:creator>
  <cp:lastModifiedBy>ASo</cp:lastModifiedBy>
  <cp:revision>46</cp:revision>
  <dcterms:created xsi:type="dcterms:W3CDTF">2014-12-02T20:18:07Z</dcterms:created>
  <dcterms:modified xsi:type="dcterms:W3CDTF">2014-12-07T07:55:26Z</dcterms:modified>
</cp:coreProperties>
</file>